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6" r:id="rId3"/>
    <p:sldId id="279" r:id="rId4"/>
    <p:sldId id="332" r:id="rId5"/>
    <p:sldId id="330" r:id="rId6"/>
    <p:sldId id="329" r:id="rId7"/>
    <p:sldId id="327" r:id="rId8"/>
    <p:sldId id="331" r:id="rId9"/>
    <p:sldId id="277" r:id="rId10"/>
    <p:sldId id="280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B46"/>
    <a:srgbClr val="263E86"/>
    <a:srgbClr val="CCD42A"/>
    <a:srgbClr val="151D46"/>
    <a:srgbClr val="0AB2DD"/>
    <a:srgbClr val="E6EB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46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160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12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26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09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s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99" y="6488952"/>
            <a:ext cx="660400" cy="36904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401" y="6160064"/>
            <a:ext cx="942674" cy="314224"/>
          </a:xfrm>
          <a:prstGeom prst="rect">
            <a:avLst/>
          </a:prstGeom>
        </p:spPr>
      </p:pic>
      <p:sp>
        <p:nvSpPr>
          <p:cNvPr id="6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 spc="-150">
                <a:solidFill>
                  <a:srgbClr val="263E8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27718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Pouco Destaque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325281" y="-1"/>
            <a:ext cx="5195129" cy="4674887"/>
          </a:xfrm>
          <a:custGeom>
            <a:avLst/>
            <a:gdLst>
              <a:gd name="connsiteX0" fmla="*/ 1257458 w 5195129"/>
              <a:gd name="connsiteY0" fmla="*/ 0 h 4674887"/>
              <a:gd name="connsiteX1" fmla="*/ 4888355 w 5195129"/>
              <a:gd name="connsiteY1" fmla="*/ 0 h 4674887"/>
              <a:gd name="connsiteX2" fmla="*/ 4897797 w 5195129"/>
              <a:gd name="connsiteY2" fmla="*/ 10583 h 4674887"/>
              <a:gd name="connsiteX3" fmla="*/ 4991734 w 5195129"/>
              <a:gd name="connsiteY3" fmla="*/ 153016 h 4674887"/>
              <a:gd name="connsiteX4" fmla="*/ 5155578 w 5195129"/>
              <a:gd name="connsiteY4" fmla="*/ 618243 h 4674887"/>
              <a:gd name="connsiteX5" fmla="*/ 5191863 w 5195129"/>
              <a:gd name="connsiteY5" fmla="*/ 1214314 h 4674887"/>
              <a:gd name="connsiteX6" fmla="*/ 5140212 w 5195129"/>
              <a:gd name="connsiteY6" fmla="*/ 1702059 h 4674887"/>
              <a:gd name="connsiteX7" fmla="*/ 5065164 w 5195129"/>
              <a:gd name="connsiteY7" fmla="*/ 2086547 h 4674887"/>
              <a:gd name="connsiteX8" fmla="*/ 4969982 w 5195129"/>
              <a:gd name="connsiteY8" fmla="*/ 2462239 h 4674887"/>
              <a:gd name="connsiteX9" fmla="*/ 4966842 w 5195129"/>
              <a:gd name="connsiteY9" fmla="*/ 2481819 h 4674887"/>
              <a:gd name="connsiteX10" fmla="*/ 4948658 w 5195129"/>
              <a:gd name="connsiteY10" fmla="*/ 2545371 h 4674887"/>
              <a:gd name="connsiteX11" fmla="*/ 4938561 w 5195129"/>
              <a:gd name="connsiteY11" fmla="*/ 2572055 h 4674887"/>
              <a:gd name="connsiteX12" fmla="*/ 4784773 w 5195129"/>
              <a:gd name="connsiteY12" fmla="*/ 3040688 h 4674887"/>
              <a:gd name="connsiteX13" fmla="*/ 4548619 w 5195129"/>
              <a:gd name="connsiteY13" fmla="*/ 3590655 h 4674887"/>
              <a:gd name="connsiteX14" fmla="*/ 4250458 w 5195129"/>
              <a:gd name="connsiteY14" fmla="*/ 4073335 h 4674887"/>
              <a:gd name="connsiteX15" fmla="*/ 3878856 w 5195129"/>
              <a:gd name="connsiteY15" fmla="*/ 4443497 h 4674887"/>
              <a:gd name="connsiteX16" fmla="*/ 3186482 w 5195129"/>
              <a:gd name="connsiteY16" fmla="*/ 4674862 h 4674887"/>
              <a:gd name="connsiteX17" fmla="*/ 2891514 w 5195129"/>
              <a:gd name="connsiteY17" fmla="*/ 4643798 h 4674887"/>
              <a:gd name="connsiteX18" fmla="*/ 2828700 w 5195129"/>
              <a:gd name="connsiteY18" fmla="*/ 4634421 h 4674887"/>
              <a:gd name="connsiteX19" fmla="*/ 2731286 w 5195129"/>
              <a:gd name="connsiteY19" fmla="*/ 4606548 h 4674887"/>
              <a:gd name="connsiteX20" fmla="*/ 2693489 w 5195129"/>
              <a:gd name="connsiteY20" fmla="*/ 4588909 h 4674887"/>
              <a:gd name="connsiteX21" fmla="*/ 2259009 w 5195129"/>
              <a:gd name="connsiteY21" fmla="*/ 4386231 h 4674887"/>
              <a:gd name="connsiteX22" fmla="*/ 1725702 w 5195129"/>
              <a:gd name="connsiteY22" fmla="*/ 4009169 h 4674887"/>
              <a:gd name="connsiteX23" fmla="*/ 1036282 w 5195129"/>
              <a:gd name="connsiteY23" fmla="*/ 3354127 h 4674887"/>
              <a:gd name="connsiteX24" fmla="*/ 456082 w 5195129"/>
              <a:gd name="connsiteY24" fmla="*/ 2640093 h 4674887"/>
              <a:gd name="connsiteX25" fmla="*/ 152116 w 5195129"/>
              <a:gd name="connsiteY25" fmla="*/ 2096603 h 4674887"/>
              <a:gd name="connsiteX26" fmla="*/ 13326 w 5195129"/>
              <a:gd name="connsiteY26" fmla="*/ 1617813 h 4674887"/>
              <a:gd name="connsiteX27" fmla="*/ 19959 w 5195129"/>
              <a:gd name="connsiteY27" fmla="*/ 1209959 h 4674887"/>
              <a:gd name="connsiteX28" fmla="*/ 31259 w 5195129"/>
              <a:gd name="connsiteY28" fmla="*/ 1142921 h 4674887"/>
              <a:gd name="connsiteX29" fmla="*/ 53053 w 5195129"/>
              <a:gd name="connsiteY29" fmla="*/ 1066752 h 4674887"/>
              <a:gd name="connsiteX30" fmla="*/ 61817 w 5195129"/>
              <a:gd name="connsiteY30" fmla="*/ 1049035 h 4674887"/>
              <a:gd name="connsiteX31" fmla="*/ 105769 w 5195129"/>
              <a:gd name="connsiteY31" fmla="*/ 941036 h 4674887"/>
              <a:gd name="connsiteX32" fmla="*/ 367836 w 5195129"/>
              <a:gd name="connsiteY32" fmla="*/ 565570 h 4674887"/>
              <a:gd name="connsiteX33" fmla="*/ 837097 w 5195129"/>
              <a:gd name="connsiteY33" fmla="*/ 206920 h 4674887"/>
              <a:gd name="connsiteX34" fmla="*/ 1121761 w 5195129"/>
              <a:gd name="connsiteY34" fmla="*/ 57235 h 46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5129" h="4674887">
                <a:moveTo>
                  <a:pt x="1257458" y="0"/>
                </a:moveTo>
                <a:lnTo>
                  <a:pt x="4888355" y="0"/>
                </a:lnTo>
                <a:lnTo>
                  <a:pt x="4897797" y="10583"/>
                </a:lnTo>
                <a:cubicBezTo>
                  <a:pt x="4932002" y="55083"/>
                  <a:pt x="4963329" y="102548"/>
                  <a:pt x="4991734" y="153016"/>
                </a:cubicBezTo>
                <a:cubicBezTo>
                  <a:pt x="5073471" y="298496"/>
                  <a:pt x="5124502" y="454903"/>
                  <a:pt x="5155578" y="618243"/>
                </a:cubicBezTo>
                <a:cubicBezTo>
                  <a:pt x="5192956" y="815490"/>
                  <a:pt x="5200577" y="1014331"/>
                  <a:pt x="5191863" y="1214314"/>
                </a:cubicBezTo>
                <a:cubicBezTo>
                  <a:pt x="5184425" y="1378006"/>
                  <a:pt x="5166047" y="1540340"/>
                  <a:pt x="5140212" y="1702059"/>
                </a:cubicBezTo>
                <a:cubicBezTo>
                  <a:pt x="5119763" y="1831189"/>
                  <a:pt x="5095537" y="1959748"/>
                  <a:pt x="5065164" y="2086547"/>
                </a:cubicBezTo>
                <a:cubicBezTo>
                  <a:pt x="5035290" y="2212477"/>
                  <a:pt x="5001840" y="2337131"/>
                  <a:pt x="4969982" y="2462239"/>
                </a:cubicBezTo>
                <a:cubicBezTo>
                  <a:pt x="4968404" y="2468613"/>
                  <a:pt x="4967964" y="2475314"/>
                  <a:pt x="4966842" y="2481819"/>
                </a:cubicBezTo>
                <a:lnTo>
                  <a:pt x="4948658" y="2545371"/>
                </a:lnTo>
                <a:cubicBezTo>
                  <a:pt x="4945367" y="2554287"/>
                  <a:pt x="4941394" y="2563009"/>
                  <a:pt x="4938561" y="2572055"/>
                </a:cubicBezTo>
                <a:cubicBezTo>
                  <a:pt x="4891773" y="2729547"/>
                  <a:pt x="4841279" y="2886230"/>
                  <a:pt x="4784773" y="3040688"/>
                </a:cubicBezTo>
                <a:cubicBezTo>
                  <a:pt x="4715843" y="3228242"/>
                  <a:pt x="4638756" y="3412454"/>
                  <a:pt x="4548619" y="3590655"/>
                </a:cubicBezTo>
                <a:cubicBezTo>
                  <a:pt x="4462746" y="3759964"/>
                  <a:pt x="4366041" y="3922386"/>
                  <a:pt x="4250458" y="4073335"/>
                </a:cubicBezTo>
                <a:cubicBezTo>
                  <a:pt x="4143196" y="4213270"/>
                  <a:pt x="4022542" y="4339769"/>
                  <a:pt x="3878856" y="4443497"/>
                </a:cubicBezTo>
                <a:cubicBezTo>
                  <a:pt x="3672253" y="4592420"/>
                  <a:pt x="3442748" y="4673364"/>
                  <a:pt x="3186482" y="4674862"/>
                </a:cubicBezTo>
                <a:cubicBezTo>
                  <a:pt x="3087070" y="4675486"/>
                  <a:pt x="2988750" y="4664545"/>
                  <a:pt x="2891514" y="4643798"/>
                </a:cubicBezTo>
                <a:cubicBezTo>
                  <a:pt x="2870856" y="4639405"/>
                  <a:pt x="2849760" y="4637412"/>
                  <a:pt x="2828700" y="4634421"/>
                </a:cubicBezTo>
                <a:lnTo>
                  <a:pt x="2731286" y="4606548"/>
                </a:lnTo>
                <a:cubicBezTo>
                  <a:pt x="2718686" y="4600669"/>
                  <a:pt x="2706718" y="4593450"/>
                  <a:pt x="2693489" y="4588909"/>
                </a:cubicBezTo>
                <a:cubicBezTo>
                  <a:pt x="2541742" y="4536644"/>
                  <a:pt x="2397648" y="4467102"/>
                  <a:pt x="2259009" y="4386231"/>
                </a:cubicBezTo>
                <a:cubicBezTo>
                  <a:pt x="2070375" y="4276141"/>
                  <a:pt x="1894025" y="4148078"/>
                  <a:pt x="1725702" y="4009169"/>
                </a:cubicBezTo>
                <a:cubicBezTo>
                  <a:pt x="1480355" y="3807273"/>
                  <a:pt x="1253033" y="3586266"/>
                  <a:pt x="1036282" y="3354127"/>
                </a:cubicBezTo>
                <a:cubicBezTo>
                  <a:pt x="826552" y="3129305"/>
                  <a:pt x="629305" y="2894407"/>
                  <a:pt x="456082" y="2640093"/>
                </a:cubicBezTo>
                <a:cubicBezTo>
                  <a:pt x="338927" y="2467797"/>
                  <a:pt x="234138" y="2288421"/>
                  <a:pt x="152116" y="2096603"/>
                </a:cubicBezTo>
                <a:cubicBezTo>
                  <a:pt x="86077" y="1942724"/>
                  <a:pt x="36464" y="1783939"/>
                  <a:pt x="13326" y="1617813"/>
                </a:cubicBezTo>
                <a:cubicBezTo>
                  <a:pt x="-5531" y="1481481"/>
                  <a:pt x="-5295" y="1345552"/>
                  <a:pt x="19959" y="1209959"/>
                </a:cubicBezTo>
                <a:cubicBezTo>
                  <a:pt x="24128" y="1187644"/>
                  <a:pt x="27546" y="1165366"/>
                  <a:pt x="31259" y="1142921"/>
                </a:cubicBezTo>
                <a:lnTo>
                  <a:pt x="53053" y="1066752"/>
                </a:lnTo>
                <a:cubicBezTo>
                  <a:pt x="55998" y="1060766"/>
                  <a:pt x="59555" y="1055213"/>
                  <a:pt x="61817" y="1049035"/>
                </a:cubicBezTo>
                <a:cubicBezTo>
                  <a:pt x="76541" y="1013058"/>
                  <a:pt x="89516" y="976325"/>
                  <a:pt x="105769" y="941036"/>
                </a:cubicBezTo>
                <a:cubicBezTo>
                  <a:pt x="170030" y="799921"/>
                  <a:pt x="260001" y="676524"/>
                  <a:pt x="367836" y="565570"/>
                </a:cubicBezTo>
                <a:cubicBezTo>
                  <a:pt x="506395" y="422961"/>
                  <a:pt x="666033" y="307366"/>
                  <a:pt x="837097" y="206920"/>
                </a:cubicBezTo>
                <a:cubicBezTo>
                  <a:pt x="929764" y="152419"/>
                  <a:pt x="1024798" y="102766"/>
                  <a:pt x="1121761" y="5723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99" y="6488952"/>
            <a:ext cx="660400" cy="36904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401" y="6160064"/>
            <a:ext cx="942674" cy="3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208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Pouco Destaque Amare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2353" y="0"/>
            <a:ext cx="12189647" cy="6858000"/>
          </a:xfrm>
          <a:prstGeom prst="rect">
            <a:avLst/>
          </a:prstGeom>
          <a:solidFill>
            <a:srgbClr val="CCD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325281" y="-1"/>
            <a:ext cx="5195129" cy="4674887"/>
          </a:xfrm>
          <a:custGeom>
            <a:avLst/>
            <a:gdLst>
              <a:gd name="connsiteX0" fmla="*/ 1257458 w 5195129"/>
              <a:gd name="connsiteY0" fmla="*/ 0 h 4674887"/>
              <a:gd name="connsiteX1" fmla="*/ 4888355 w 5195129"/>
              <a:gd name="connsiteY1" fmla="*/ 0 h 4674887"/>
              <a:gd name="connsiteX2" fmla="*/ 4897797 w 5195129"/>
              <a:gd name="connsiteY2" fmla="*/ 10583 h 4674887"/>
              <a:gd name="connsiteX3" fmla="*/ 4991734 w 5195129"/>
              <a:gd name="connsiteY3" fmla="*/ 153016 h 4674887"/>
              <a:gd name="connsiteX4" fmla="*/ 5155578 w 5195129"/>
              <a:gd name="connsiteY4" fmla="*/ 618243 h 4674887"/>
              <a:gd name="connsiteX5" fmla="*/ 5191863 w 5195129"/>
              <a:gd name="connsiteY5" fmla="*/ 1214314 h 4674887"/>
              <a:gd name="connsiteX6" fmla="*/ 5140212 w 5195129"/>
              <a:gd name="connsiteY6" fmla="*/ 1702059 h 4674887"/>
              <a:gd name="connsiteX7" fmla="*/ 5065164 w 5195129"/>
              <a:gd name="connsiteY7" fmla="*/ 2086547 h 4674887"/>
              <a:gd name="connsiteX8" fmla="*/ 4969982 w 5195129"/>
              <a:gd name="connsiteY8" fmla="*/ 2462239 h 4674887"/>
              <a:gd name="connsiteX9" fmla="*/ 4966842 w 5195129"/>
              <a:gd name="connsiteY9" fmla="*/ 2481819 h 4674887"/>
              <a:gd name="connsiteX10" fmla="*/ 4948658 w 5195129"/>
              <a:gd name="connsiteY10" fmla="*/ 2545371 h 4674887"/>
              <a:gd name="connsiteX11" fmla="*/ 4938561 w 5195129"/>
              <a:gd name="connsiteY11" fmla="*/ 2572055 h 4674887"/>
              <a:gd name="connsiteX12" fmla="*/ 4784773 w 5195129"/>
              <a:gd name="connsiteY12" fmla="*/ 3040688 h 4674887"/>
              <a:gd name="connsiteX13" fmla="*/ 4548619 w 5195129"/>
              <a:gd name="connsiteY13" fmla="*/ 3590655 h 4674887"/>
              <a:gd name="connsiteX14" fmla="*/ 4250458 w 5195129"/>
              <a:gd name="connsiteY14" fmla="*/ 4073335 h 4674887"/>
              <a:gd name="connsiteX15" fmla="*/ 3878856 w 5195129"/>
              <a:gd name="connsiteY15" fmla="*/ 4443497 h 4674887"/>
              <a:gd name="connsiteX16" fmla="*/ 3186482 w 5195129"/>
              <a:gd name="connsiteY16" fmla="*/ 4674862 h 4674887"/>
              <a:gd name="connsiteX17" fmla="*/ 2891514 w 5195129"/>
              <a:gd name="connsiteY17" fmla="*/ 4643798 h 4674887"/>
              <a:gd name="connsiteX18" fmla="*/ 2828700 w 5195129"/>
              <a:gd name="connsiteY18" fmla="*/ 4634421 h 4674887"/>
              <a:gd name="connsiteX19" fmla="*/ 2731286 w 5195129"/>
              <a:gd name="connsiteY19" fmla="*/ 4606548 h 4674887"/>
              <a:gd name="connsiteX20" fmla="*/ 2693489 w 5195129"/>
              <a:gd name="connsiteY20" fmla="*/ 4588909 h 4674887"/>
              <a:gd name="connsiteX21" fmla="*/ 2259009 w 5195129"/>
              <a:gd name="connsiteY21" fmla="*/ 4386231 h 4674887"/>
              <a:gd name="connsiteX22" fmla="*/ 1725702 w 5195129"/>
              <a:gd name="connsiteY22" fmla="*/ 4009169 h 4674887"/>
              <a:gd name="connsiteX23" fmla="*/ 1036282 w 5195129"/>
              <a:gd name="connsiteY23" fmla="*/ 3354127 h 4674887"/>
              <a:gd name="connsiteX24" fmla="*/ 456082 w 5195129"/>
              <a:gd name="connsiteY24" fmla="*/ 2640093 h 4674887"/>
              <a:gd name="connsiteX25" fmla="*/ 152116 w 5195129"/>
              <a:gd name="connsiteY25" fmla="*/ 2096603 h 4674887"/>
              <a:gd name="connsiteX26" fmla="*/ 13326 w 5195129"/>
              <a:gd name="connsiteY26" fmla="*/ 1617813 h 4674887"/>
              <a:gd name="connsiteX27" fmla="*/ 19959 w 5195129"/>
              <a:gd name="connsiteY27" fmla="*/ 1209959 h 4674887"/>
              <a:gd name="connsiteX28" fmla="*/ 31259 w 5195129"/>
              <a:gd name="connsiteY28" fmla="*/ 1142921 h 4674887"/>
              <a:gd name="connsiteX29" fmla="*/ 53053 w 5195129"/>
              <a:gd name="connsiteY29" fmla="*/ 1066752 h 4674887"/>
              <a:gd name="connsiteX30" fmla="*/ 61817 w 5195129"/>
              <a:gd name="connsiteY30" fmla="*/ 1049035 h 4674887"/>
              <a:gd name="connsiteX31" fmla="*/ 105769 w 5195129"/>
              <a:gd name="connsiteY31" fmla="*/ 941036 h 4674887"/>
              <a:gd name="connsiteX32" fmla="*/ 367836 w 5195129"/>
              <a:gd name="connsiteY32" fmla="*/ 565570 h 4674887"/>
              <a:gd name="connsiteX33" fmla="*/ 837097 w 5195129"/>
              <a:gd name="connsiteY33" fmla="*/ 206920 h 4674887"/>
              <a:gd name="connsiteX34" fmla="*/ 1121761 w 5195129"/>
              <a:gd name="connsiteY34" fmla="*/ 57235 h 46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5129" h="4674887">
                <a:moveTo>
                  <a:pt x="1257458" y="0"/>
                </a:moveTo>
                <a:lnTo>
                  <a:pt x="4888355" y="0"/>
                </a:lnTo>
                <a:lnTo>
                  <a:pt x="4897797" y="10583"/>
                </a:lnTo>
                <a:cubicBezTo>
                  <a:pt x="4932002" y="55083"/>
                  <a:pt x="4963329" y="102548"/>
                  <a:pt x="4991734" y="153016"/>
                </a:cubicBezTo>
                <a:cubicBezTo>
                  <a:pt x="5073471" y="298496"/>
                  <a:pt x="5124502" y="454903"/>
                  <a:pt x="5155578" y="618243"/>
                </a:cubicBezTo>
                <a:cubicBezTo>
                  <a:pt x="5192956" y="815490"/>
                  <a:pt x="5200577" y="1014331"/>
                  <a:pt x="5191863" y="1214314"/>
                </a:cubicBezTo>
                <a:cubicBezTo>
                  <a:pt x="5184425" y="1378006"/>
                  <a:pt x="5166047" y="1540340"/>
                  <a:pt x="5140212" y="1702059"/>
                </a:cubicBezTo>
                <a:cubicBezTo>
                  <a:pt x="5119763" y="1831189"/>
                  <a:pt x="5095537" y="1959748"/>
                  <a:pt x="5065164" y="2086547"/>
                </a:cubicBezTo>
                <a:cubicBezTo>
                  <a:pt x="5035290" y="2212477"/>
                  <a:pt x="5001840" y="2337131"/>
                  <a:pt x="4969982" y="2462239"/>
                </a:cubicBezTo>
                <a:cubicBezTo>
                  <a:pt x="4968404" y="2468613"/>
                  <a:pt x="4967964" y="2475314"/>
                  <a:pt x="4966842" y="2481819"/>
                </a:cubicBezTo>
                <a:lnTo>
                  <a:pt x="4948658" y="2545371"/>
                </a:lnTo>
                <a:cubicBezTo>
                  <a:pt x="4945367" y="2554287"/>
                  <a:pt x="4941394" y="2563009"/>
                  <a:pt x="4938561" y="2572055"/>
                </a:cubicBezTo>
                <a:cubicBezTo>
                  <a:pt x="4891773" y="2729547"/>
                  <a:pt x="4841279" y="2886230"/>
                  <a:pt x="4784773" y="3040688"/>
                </a:cubicBezTo>
                <a:cubicBezTo>
                  <a:pt x="4715843" y="3228242"/>
                  <a:pt x="4638756" y="3412454"/>
                  <a:pt x="4548619" y="3590655"/>
                </a:cubicBezTo>
                <a:cubicBezTo>
                  <a:pt x="4462746" y="3759964"/>
                  <a:pt x="4366041" y="3922386"/>
                  <a:pt x="4250458" y="4073335"/>
                </a:cubicBezTo>
                <a:cubicBezTo>
                  <a:pt x="4143196" y="4213270"/>
                  <a:pt x="4022542" y="4339769"/>
                  <a:pt x="3878856" y="4443497"/>
                </a:cubicBezTo>
                <a:cubicBezTo>
                  <a:pt x="3672253" y="4592420"/>
                  <a:pt x="3442748" y="4673364"/>
                  <a:pt x="3186482" y="4674862"/>
                </a:cubicBezTo>
                <a:cubicBezTo>
                  <a:pt x="3087070" y="4675486"/>
                  <a:pt x="2988750" y="4664545"/>
                  <a:pt x="2891514" y="4643798"/>
                </a:cubicBezTo>
                <a:cubicBezTo>
                  <a:pt x="2870856" y="4639405"/>
                  <a:pt x="2849760" y="4637412"/>
                  <a:pt x="2828700" y="4634421"/>
                </a:cubicBezTo>
                <a:lnTo>
                  <a:pt x="2731286" y="4606548"/>
                </a:lnTo>
                <a:cubicBezTo>
                  <a:pt x="2718686" y="4600669"/>
                  <a:pt x="2706718" y="4593450"/>
                  <a:pt x="2693489" y="4588909"/>
                </a:cubicBezTo>
                <a:cubicBezTo>
                  <a:pt x="2541742" y="4536644"/>
                  <a:pt x="2397648" y="4467102"/>
                  <a:pt x="2259009" y="4386231"/>
                </a:cubicBezTo>
                <a:cubicBezTo>
                  <a:pt x="2070375" y="4276141"/>
                  <a:pt x="1894025" y="4148078"/>
                  <a:pt x="1725702" y="4009169"/>
                </a:cubicBezTo>
                <a:cubicBezTo>
                  <a:pt x="1480355" y="3807273"/>
                  <a:pt x="1253033" y="3586266"/>
                  <a:pt x="1036282" y="3354127"/>
                </a:cubicBezTo>
                <a:cubicBezTo>
                  <a:pt x="826552" y="3129305"/>
                  <a:pt x="629305" y="2894407"/>
                  <a:pt x="456082" y="2640093"/>
                </a:cubicBezTo>
                <a:cubicBezTo>
                  <a:pt x="338927" y="2467797"/>
                  <a:pt x="234138" y="2288421"/>
                  <a:pt x="152116" y="2096603"/>
                </a:cubicBezTo>
                <a:cubicBezTo>
                  <a:pt x="86077" y="1942724"/>
                  <a:pt x="36464" y="1783939"/>
                  <a:pt x="13326" y="1617813"/>
                </a:cubicBezTo>
                <a:cubicBezTo>
                  <a:pt x="-5531" y="1481481"/>
                  <a:pt x="-5295" y="1345552"/>
                  <a:pt x="19959" y="1209959"/>
                </a:cubicBezTo>
                <a:cubicBezTo>
                  <a:pt x="24128" y="1187644"/>
                  <a:pt x="27546" y="1165366"/>
                  <a:pt x="31259" y="1142921"/>
                </a:cubicBezTo>
                <a:lnTo>
                  <a:pt x="53053" y="1066752"/>
                </a:lnTo>
                <a:cubicBezTo>
                  <a:pt x="55998" y="1060766"/>
                  <a:pt x="59555" y="1055213"/>
                  <a:pt x="61817" y="1049035"/>
                </a:cubicBezTo>
                <a:cubicBezTo>
                  <a:pt x="76541" y="1013058"/>
                  <a:pt x="89516" y="976325"/>
                  <a:pt x="105769" y="941036"/>
                </a:cubicBezTo>
                <a:cubicBezTo>
                  <a:pt x="170030" y="799921"/>
                  <a:pt x="260001" y="676524"/>
                  <a:pt x="367836" y="565570"/>
                </a:cubicBezTo>
                <a:cubicBezTo>
                  <a:pt x="506395" y="422961"/>
                  <a:pt x="666033" y="307366"/>
                  <a:pt x="837097" y="206920"/>
                </a:cubicBezTo>
                <a:cubicBezTo>
                  <a:pt x="929764" y="152419"/>
                  <a:pt x="1024798" y="102766"/>
                  <a:pt x="1121761" y="5723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rgbClr val="CCD42A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600" y="6488952"/>
            <a:ext cx="660400" cy="36904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30" y="6160064"/>
            <a:ext cx="945816" cy="32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012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Grande Destaque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693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Grande Destaque Amare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2353" y="0"/>
            <a:ext cx="12189647" cy="6858000"/>
          </a:xfrm>
          <a:prstGeom prst="rect">
            <a:avLst/>
          </a:prstGeom>
          <a:solidFill>
            <a:srgbClr val="CCD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rgbClr val="CCD42A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983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com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616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2353" y="0"/>
            <a:ext cx="1218964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7762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99" y="6488952"/>
            <a:ext cx="660400" cy="36904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401" y="6160064"/>
            <a:ext cx="942674" cy="3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571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Destaques Cin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 userDrawn="1"/>
        </p:nvSpPr>
        <p:spPr>
          <a:xfrm>
            <a:off x="2353" y="0"/>
            <a:ext cx="12189647" cy="6858000"/>
          </a:xfrm>
          <a:prstGeom prst="rect">
            <a:avLst/>
          </a:prstGeom>
          <a:solidFill>
            <a:srgbClr val="E6E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 spc="-150">
                <a:solidFill>
                  <a:srgbClr val="263E8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562590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3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 baseline="0">
                <a:solidFill>
                  <a:schemeClr val="tx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108616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99" y="6488952"/>
            <a:ext cx="660400" cy="36904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401" y="6160064"/>
            <a:ext cx="942674" cy="3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178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tro Destaques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 spc="-150">
                <a:solidFill>
                  <a:srgbClr val="263E8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6185204" y="2603343"/>
            <a:ext cx="1695193" cy="1651313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20491" y="2603343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455780" y="2603343"/>
            <a:ext cx="1695193" cy="1651313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8049916" y="2603344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99" y="6488952"/>
            <a:ext cx="660400" cy="36904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401" y="6160064"/>
            <a:ext cx="942674" cy="3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272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tro Destaques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 userDrawn="1"/>
        </p:nvSpPr>
        <p:spPr>
          <a:xfrm>
            <a:off x="2353" y="0"/>
            <a:ext cx="12189647" cy="6858000"/>
          </a:xfrm>
          <a:prstGeom prst="rect">
            <a:avLst/>
          </a:prstGeom>
          <a:solidFill>
            <a:srgbClr val="0AB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726674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 spc="-15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6185204" y="2603343"/>
            <a:ext cx="1695193" cy="1651313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rgbClr val="0AB2DD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20491" y="2603343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rgbClr val="0AB2DD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 baseline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455780" y="2603343"/>
            <a:ext cx="1695193" cy="1651313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rgbClr val="0AB2DD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8049916" y="2603344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rgbClr val="0AB2DD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837" y="6486291"/>
            <a:ext cx="665161" cy="37170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30" y="6160064"/>
            <a:ext cx="945816" cy="32050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63" y="0"/>
            <a:ext cx="5625275" cy="1708834"/>
          </a:xfrm>
          <a:prstGeom prst="rect">
            <a:avLst/>
          </a:prstGeom>
        </p:spPr>
      </p:pic>
      <p:pic>
        <p:nvPicPr>
          <p:cNvPr id="16" name="Picture 9"/>
          <p:cNvPicPr>
            <a:picLocks noChangeAspect="1"/>
          </p:cNvPicPr>
          <p:nvPr userDrawn="1"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751" y="6039896"/>
            <a:ext cx="440677" cy="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Lateral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46292" y="0"/>
            <a:ext cx="324570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2625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Lateral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2353" y="0"/>
            <a:ext cx="12189647" cy="6858000"/>
          </a:xfrm>
          <a:prstGeom prst="rect">
            <a:avLst/>
          </a:prstGeom>
          <a:solidFill>
            <a:srgbClr val="141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46292" y="0"/>
            <a:ext cx="324570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rgbClr val="141B46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9979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Dividida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532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s Bran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 spc="-150">
                <a:solidFill>
                  <a:srgbClr val="263E8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99" y="6488952"/>
            <a:ext cx="660400" cy="36904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401" y="6160064"/>
            <a:ext cx="942674" cy="3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092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Destaques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 spc="-150">
                <a:solidFill>
                  <a:srgbClr val="263E8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8042767" y="2520777"/>
            <a:ext cx="1864712" cy="1816444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930775" y="2293937"/>
            <a:ext cx="2330450" cy="2270125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284521" y="2520777"/>
            <a:ext cx="1864712" cy="1816444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99" y="6488952"/>
            <a:ext cx="660400" cy="36904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401" y="6160064"/>
            <a:ext cx="942674" cy="3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24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Destaques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2353" y="0"/>
            <a:ext cx="12189647" cy="6858000"/>
          </a:xfrm>
          <a:prstGeom prst="rect">
            <a:avLst/>
          </a:prstGeom>
          <a:solidFill>
            <a:srgbClr val="263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 spc="-150">
                <a:solidFill>
                  <a:srgbClr val="CCD42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8042767" y="2520777"/>
            <a:ext cx="1864712" cy="1816444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rgbClr val="263E86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930775" y="2293937"/>
            <a:ext cx="2330450" cy="2270125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rgbClr val="263E86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284521" y="2520777"/>
            <a:ext cx="1864712" cy="1816444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rgbClr val="263E86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30" y="6160064"/>
            <a:ext cx="945816" cy="32050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837" y="6486291"/>
            <a:ext cx="665161" cy="37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148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 Cin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2353" y="0"/>
            <a:ext cx="12189647" cy="6858000"/>
          </a:xfrm>
          <a:prstGeom prst="rect">
            <a:avLst/>
          </a:prstGeom>
          <a:solidFill>
            <a:srgbClr val="E6E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10776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Superior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99" y="6488952"/>
            <a:ext cx="660400" cy="36904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401" y="6160064"/>
            <a:ext cx="942674" cy="3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457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taque Cen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-1" y="0"/>
            <a:ext cx="5511115" cy="6858000"/>
          </a:xfrm>
          <a:prstGeom prst="rect">
            <a:avLst/>
          </a:prstGeom>
          <a:solidFill>
            <a:srgbClr val="141B46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10555" y="2562589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99" y="6488952"/>
            <a:ext cx="660400" cy="36904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401" y="6160064"/>
            <a:ext cx="942674" cy="3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952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 Iní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266951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99" y="6488952"/>
            <a:ext cx="660400" cy="36904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401" y="6160064"/>
            <a:ext cx="942674" cy="3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739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 Me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2728022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48300" y="4694044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99" y="6488952"/>
            <a:ext cx="660400" cy="36904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401" y="6160064"/>
            <a:ext cx="942674" cy="3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15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 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734542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99" y="6488952"/>
            <a:ext cx="660400" cy="36904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401" y="6160064"/>
            <a:ext cx="942674" cy="3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370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teral com 2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065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de Celular com M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2353" y="0"/>
            <a:ext cx="12189647" cy="6858000"/>
          </a:xfrm>
          <a:prstGeom prst="rect">
            <a:avLst/>
          </a:prstGeom>
          <a:solidFill>
            <a:srgbClr val="E6E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47" y="1"/>
            <a:ext cx="2431534" cy="6857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42" y="-963827"/>
            <a:ext cx="5339879" cy="9127998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86" y="1512392"/>
            <a:ext cx="1942648" cy="3960529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69988" y="1999166"/>
            <a:ext cx="1727361" cy="30079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99" y="6488952"/>
            <a:ext cx="660400" cy="36904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401" y="6160064"/>
            <a:ext cx="942674" cy="3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869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de Celular Si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 spc="-150">
                <a:solidFill>
                  <a:srgbClr val="263E8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46" y="3626068"/>
            <a:ext cx="2827708" cy="576492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867207" y="4357948"/>
            <a:ext cx="2452498" cy="433560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99" y="6488952"/>
            <a:ext cx="660400" cy="36904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401" y="6160064"/>
            <a:ext cx="942674" cy="3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499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de Celular 3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 userDrawn="1"/>
        </p:nvSpPr>
        <p:spPr>
          <a:xfrm>
            <a:off x="2353" y="0"/>
            <a:ext cx="12189647" cy="6858000"/>
          </a:xfrm>
          <a:prstGeom prst="rect">
            <a:avLst/>
          </a:prstGeom>
          <a:solidFill>
            <a:srgbClr val="E6E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00984" y="4215384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12553" y="3076055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685085" y="820709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0487042" y="-311247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61" y="2213356"/>
            <a:ext cx="5203862" cy="3360312"/>
          </a:xfrm>
          <a:prstGeom prst="rect">
            <a:avLst/>
          </a:prstGeom>
        </p:spPr>
      </p:pic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200" b="0" i="0" baseline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99" y="6488952"/>
            <a:ext cx="660400" cy="369047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401" y="6160064"/>
            <a:ext cx="942674" cy="3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3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 animBg="1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de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07" y="1339247"/>
            <a:ext cx="6641556" cy="3899528"/>
          </a:xfrm>
          <a:prstGeom prst="rect">
            <a:avLst/>
          </a:prstGeom>
          <a:effectLst/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666128" y="1583511"/>
            <a:ext cx="5026766" cy="31639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7849085" y="4878923"/>
            <a:ext cx="660400" cy="138910"/>
          </a:xfrm>
          <a:prstGeom prst="rect">
            <a:avLst/>
          </a:prstGeom>
          <a:solidFill>
            <a:srgbClr val="232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99" y="6488952"/>
            <a:ext cx="660400" cy="36904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401" y="6160064"/>
            <a:ext cx="942674" cy="3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368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 Azul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2353" y="0"/>
            <a:ext cx="12189647" cy="6858000"/>
          </a:xfrm>
          <a:prstGeom prst="rect">
            <a:avLst/>
          </a:prstGeom>
          <a:solidFill>
            <a:srgbClr val="0AB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61970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de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075" y="98779"/>
            <a:ext cx="4939393" cy="6858000"/>
          </a:xfrm>
          <a:prstGeom prst="rect">
            <a:avLst/>
          </a:prstGeom>
          <a:effectLst/>
        </p:spPr>
      </p:pic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396540" y="1546000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200" b="0" i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99" y="6488952"/>
            <a:ext cx="660400" cy="36904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401" y="6160064"/>
            <a:ext cx="942674" cy="3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503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Grande Destaque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2353" y="0"/>
            <a:ext cx="12189647" cy="6858000"/>
          </a:xfrm>
          <a:prstGeom prst="rect">
            <a:avLst/>
          </a:prstGeom>
          <a:solidFill>
            <a:srgbClr val="141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rgbClr val="141B46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 err="1"/>
              <a:t>Inserir</a:t>
            </a:r>
            <a:r>
              <a:rPr lang="en-US" dirty="0"/>
              <a:t> </a:t>
            </a:r>
            <a:r>
              <a:rPr lang="en-US" dirty="0" err="1"/>
              <a:t>imagem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2057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11809075" y="-6655"/>
            <a:ext cx="382925" cy="685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 userDrawn="1"/>
        </p:nvSpPr>
        <p:spPr>
          <a:xfrm rot="5400000">
            <a:off x="5904536" y="565335"/>
            <a:ext cx="382925" cy="1219200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 userDrawn="1"/>
        </p:nvSpPr>
        <p:spPr>
          <a:xfrm rot="5400000">
            <a:off x="5904535" y="-5911193"/>
            <a:ext cx="382925" cy="1219200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 userDrawn="1"/>
        </p:nvSpPr>
        <p:spPr>
          <a:xfrm>
            <a:off x="0" y="-6655"/>
            <a:ext cx="382925" cy="685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382368" y="-6655"/>
            <a:ext cx="382925" cy="685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 userDrawn="1"/>
        </p:nvSpPr>
        <p:spPr>
          <a:xfrm>
            <a:off x="11430000" y="-6655"/>
            <a:ext cx="382925" cy="685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 userDrawn="1"/>
        </p:nvSpPr>
        <p:spPr>
          <a:xfrm rot="5400000">
            <a:off x="5904538" y="-5528268"/>
            <a:ext cx="382925" cy="1219200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 userDrawn="1"/>
        </p:nvSpPr>
        <p:spPr>
          <a:xfrm rot="5400000">
            <a:off x="5904538" y="182496"/>
            <a:ext cx="382925" cy="1219200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 userDrawn="1"/>
        </p:nvSpPr>
        <p:spPr>
          <a:xfrm>
            <a:off x="765087" y="-6655"/>
            <a:ext cx="382925" cy="685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 userDrawn="1"/>
        </p:nvSpPr>
        <p:spPr>
          <a:xfrm rot="5400000">
            <a:off x="5904538" y="-199340"/>
            <a:ext cx="382925" cy="1219200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 userDrawn="1"/>
        </p:nvSpPr>
        <p:spPr>
          <a:xfrm rot="5400000">
            <a:off x="5904534" y="-5145563"/>
            <a:ext cx="382925" cy="12192001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 userDrawn="1"/>
        </p:nvSpPr>
        <p:spPr>
          <a:xfrm>
            <a:off x="11045686" y="-6655"/>
            <a:ext cx="382925" cy="6858000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04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 Azul Méd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2353" y="0"/>
            <a:ext cx="12189647" cy="6858000"/>
          </a:xfrm>
          <a:prstGeom prst="rect">
            <a:avLst/>
          </a:prstGeom>
          <a:solidFill>
            <a:srgbClr val="0058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418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 Azul Méd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2353" y="0"/>
            <a:ext cx="12189647" cy="6858000"/>
          </a:xfrm>
          <a:prstGeom prst="rect">
            <a:avLst/>
          </a:prstGeom>
          <a:solidFill>
            <a:srgbClr val="263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308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 Azul E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2353" y="0"/>
            <a:ext cx="12189647" cy="6858000"/>
          </a:xfrm>
          <a:prstGeom prst="rect">
            <a:avLst/>
          </a:prstGeom>
          <a:solidFill>
            <a:srgbClr val="141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9290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 Amare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2353" y="0"/>
            <a:ext cx="12189647" cy="6858000"/>
          </a:xfrm>
          <a:prstGeom prst="rect">
            <a:avLst/>
          </a:prstGeom>
          <a:solidFill>
            <a:srgbClr val="CCD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604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3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049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72" r:id="rId3"/>
    <p:sldLayoutId id="2147483688" r:id="rId4"/>
    <p:sldLayoutId id="2147483689" r:id="rId5"/>
    <p:sldLayoutId id="2147483673" r:id="rId6"/>
    <p:sldLayoutId id="2147483650" r:id="rId7"/>
    <p:sldLayoutId id="2147483656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74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  <p:sldLayoutId id="2147483665" r:id="rId23"/>
    <p:sldLayoutId id="2147483666" r:id="rId24"/>
    <p:sldLayoutId id="2147483667" r:id="rId25"/>
    <p:sldLayoutId id="2147483668" r:id="rId26"/>
    <p:sldLayoutId id="2147483669" r:id="rId27"/>
    <p:sldLayoutId id="2147483670" r:id="rId28"/>
    <p:sldLayoutId id="2147483671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90" r:id="rId41"/>
    <p:sldLayoutId id="2147483686" r:id="rId4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linkedin.com/company/grupo-ltm" TargetMode="External"/><Relationship Id="rId4" Type="http://schemas.openxmlformats.org/officeDocument/2006/relationships/hyperlink" Target="http://www.facebook.com/grupol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ntanderesfera.com.br/produto/caixa-de-som-portatil-jbl-xtreme-com-conexao-bluetooth-a-prova-dagua-40w/1153675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shoppingsmiles.com.br/smiles/produto.jsf?f=3&amp;p=8096946_3&amp;n=Caixa+de+Som+Port%C3%A1til+JBL+Xtreme+com+Conex%C3%A3o+Bluetooth+%C3%A0+Prova+D%E2%80%99%C3%A1gua+%E2%80%93+40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pontosmultiplus.com.br/troque/casasbahia/produto/Caixa-de-Som-Portatil-JBL-Xtreme-com-Conexao-Bluetooth-a-Prova-D%E2%80%99agua-%E2%80%93-40W/_/CB8096946?categoryI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5361838"/>
            <a:ext cx="2401253" cy="34999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164407"/>
            <a:ext cx="2401253" cy="5342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145540" y="3840117"/>
            <a:ext cx="691243" cy="0"/>
          </a:xfrm>
          <a:prstGeom prst="line">
            <a:avLst/>
          </a:prstGeom>
          <a:ln w="25400">
            <a:solidFill>
              <a:srgbClr val="CCD4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45540" y="4191531"/>
            <a:ext cx="2933700" cy="126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spc="200" dirty="0" smtClean="0">
                <a:solidFill>
                  <a:srgbClr val="CCD42A"/>
                </a:solidFill>
                <a:latin typeface="Calibri Light" panose="020F0302020204030204" pitchFamily="34" charset="0"/>
                <a:ea typeface="Circular Black" panose="02000A00000000000000" pitchFamily="2" charset="0"/>
                <a:cs typeface="Calibri Light" panose="020F0302020204030204" pitchFamily="34" charset="0"/>
              </a:rPr>
              <a:t>JUNHO DE 2018</a:t>
            </a:r>
            <a:endParaRPr lang="en-US" sz="1000" spc="200" dirty="0">
              <a:solidFill>
                <a:srgbClr val="CCD42A"/>
              </a:solidFill>
              <a:latin typeface="Calibri Light" panose="020F0302020204030204" pitchFamily="34" charset="0"/>
              <a:ea typeface="Circular Black" panose="02000A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056578" y="2560190"/>
            <a:ext cx="311944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3600" b="1" spc="-150" dirty="0" smtClean="0">
                <a:solidFill>
                  <a:schemeClr val="bg1"/>
                </a:solidFill>
                <a:latin typeface="Calibri" panose="020F0502020204030204" pitchFamily="34" charset="0"/>
                <a:ea typeface="Circular Black" panose="02000A00000000000000" pitchFamily="2" charset="0"/>
                <a:cs typeface="Calibri" panose="020F0502020204030204" pitchFamily="34" charset="0"/>
              </a:rPr>
              <a:t>HACHATHON </a:t>
            </a:r>
          </a:p>
          <a:p>
            <a:pPr>
              <a:lnSpc>
                <a:spcPct val="90000"/>
              </a:lnSpc>
            </a:pPr>
            <a:r>
              <a:rPr lang="pt-BR" sz="3600" b="1" spc="-150" dirty="0" smtClean="0">
                <a:solidFill>
                  <a:schemeClr val="bg1"/>
                </a:solidFill>
                <a:latin typeface="Calibri" panose="020F0502020204030204" pitchFamily="34" charset="0"/>
                <a:ea typeface="Circular Black" panose="02000A00000000000000" pitchFamily="2" charset="0"/>
                <a:cs typeface="Calibri" panose="020F0502020204030204" pitchFamily="34" charset="0"/>
              </a:rPr>
              <a:t>LTM E FCAMARA</a:t>
            </a:r>
            <a:endParaRPr lang="pt-BR" sz="3600" b="1" spc="-150" dirty="0">
              <a:solidFill>
                <a:schemeClr val="bg1"/>
              </a:solidFill>
              <a:latin typeface="Calibri" panose="020F0502020204030204" pitchFamily="34" charset="0"/>
              <a:ea typeface="Circular Black" panose="02000A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57690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247" y="4585253"/>
            <a:ext cx="779504" cy="259834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63" y="0"/>
            <a:ext cx="5625275" cy="1708834"/>
          </a:xfrm>
          <a:prstGeom prst="rect">
            <a:avLst/>
          </a:prstGeom>
        </p:spPr>
      </p:pic>
      <p:sp>
        <p:nvSpPr>
          <p:cNvPr id="18" name="Shape 3894">
            <a:hlinkClick r:id="rId4"/>
          </p:cNvPr>
          <p:cNvSpPr/>
          <p:nvPr/>
        </p:nvSpPr>
        <p:spPr>
          <a:xfrm>
            <a:off x="6148573" y="5726779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CCD42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Shape 3899">
            <a:hlinkClick r:id="rId5"/>
          </p:cNvPr>
          <p:cNvSpPr/>
          <p:nvPr/>
        </p:nvSpPr>
        <p:spPr>
          <a:xfrm>
            <a:off x="5783381" y="5726778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CCD42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533804" y="2967335"/>
            <a:ext cx="5124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6000" b="1" spc="-150" dirty="0">
                <a:solidFill>
                  <a:srgbClr val="CCD42A"/>
                </a:solidFill>
                <a:latin typeface="Calibri" panose="020F0502020204030204" pitchFamily="34" charset="0"/>
                <a:ea typeface="Circular Black" panose="02000A00000000000000" pitchFamily="2" charset="0"/>
              </a:rPr>
              <a:t>Obrigado.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508390" y="5059518"/>
            <a:ext cx="3188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1000" b="1" dirty="0">
                <a:solidFill>
                  <a:schemeClr val="bg1"/>
                </a:solidFill>
                <a:ea typeface="Circular Black" panose="02000A00000000000000" pitchFamily="2" charset="0"/>
                <a:cs typeface="Calibri Light" panose="020F0302020204030204" pitchFamily="34" charset="0"/>
              </a:rPr>
              <a:t>GRUPOLTM.COM.BR</a:t>
            </a:r>
          </a:p>
          <a:p>
            <a:pPr algn="ctr">
              <a:lnSpc>
                <a:spcPct val="90000"/>
              </a:lnSpc>
            </a:pPr>
            <a:r>
              <a:rPr lang="pt-BR" sz="1000" dirty="0">
                <a:solidFill>
                  <a:schemeClr val="bg1"/>
                </a:solidFill>
                <a:latin typeface="+mj-lt"/>
                <a:ea typeface="Circular Book" panose="02000503000000020003" pitchFamily="2" charset="0"/>
                <a:cs typeface="Calibri Light" panose="020F0302020204030204" pitchFamily="34" charset="0"/>
              </a:rPr>
              <a:t>contato@grupoltm.com.br</a:t>
            </a:r>
          </a:p>
          <a:p>
            <a:pPr algn="ctr">
              <a:lnSpc>
                <a:spcPct val="90000"/>
              </a:lnSpc>
            </a:pPr>
            <a:r>
              <a:rPr lang="pt-BR" sz="1000" dirty="0">
                <a:solidFill>
                  <a:schemeClr val="bg1"/>
                </a:solidFill>
                <a:latin typeface="+mj-lt"/>
                <a:ea typeface="Circular Book" panose="02000503000000020003" pitchFamily="2" charset="0"/>
                <a:cs typeface="Calibri Light" panose="020F0302020204030204" pitchFamily="34" charset="0"/>
              </a:rPr>
              <a:t>55 11 3474-4900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4615829" y="6162261"/>
            <a:ext cx="2960342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800" dirty="0">
                <a:solidFill>
                  <a:schemeClr val="bg1"/>
                </a:solidFill>
                <a:latin typeface="+mj-lt"/>
              </a:rPr>
              <a:t>Uso interno. A reprodução total ou parcial deste material é proibida sem autorização expressa de seus autores.</a:t>
            </a:r>
          </a:p>
        </p:txBody>
      </p:sp>
    </p:spTree>
    <p:extLst>
      <p:ext uri="{BB962C8B-B14F-4D97-AF65-F5344CB8AC3E}">
        <p14:creationId xmlns:p14="http://schemas.microsoft.com/office/powerpoint/2010/main" val="33565394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5"/>
          <p:cNvCxnSpPr/>
          <p:nvPr/>
        </p:nvCxnSpPr>
        <p:spPr>
          <a:xfrm>
            <a:off x="1790700" y="4182859"/>
            <a:ext cx="691243" cy="0"/>
          </a:xfrm>
          <a:prstGeom prst="line">
            <a:avLst/>
          </a:prstGeom>
          <a:ln w="25400">
            <a:solidFill>
              <a:srgbClr val="CCD4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92012" y="2908898"/>
            <a:ext cx="3424230" cy="1040205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676612" y="2855811"/>
            <a:ext cx="1702197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3600" b="1" spc="-150" dirty="0" smtClean="0">
                <a:solidFill>
                  <a:srgbClr val="263E86"/>
                </a:solidFill>
                <a:latin typeface="Calibri" panose="020F0502020204030204" pitchFamily="34" charset="0"/>
                <a:ea typeface="Circular Black" panose="02000A00000000000000" pitchFamily="2" charset="0"/>
              </a:rPr>
              <a:t>DESAFIO</a:t>
            </a:r>
            <a:endParaRPr lang="pt-BR" sz="3600" b="1" spc="-150" dirty="0">
              <a:solidFill>
                <a:srgbClr val="263E86"/>
              </a:solidFill>
              <a:latin typeface="Calibri" panose="020F0502020204030204" pitchFamily="34" charset="0"/>
              <a:ea typeface="Circular Black" panose="02000A00000000000000" pitchFamily="2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99" y="6488952"/>
            <a:ext cx="660400" cy="36904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401" y="6160064"/>
            <a:ext cx="942674" cy="314224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223658" y="268961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spc="200" dirty="0">
                <a:solidFill>
                  <a:srgbClr val="0AB2DD"/>
                </a:solidFill>
                <a:latin typeface="Calibri" panose="020F0502020204030204" pitchFamily="34" charset="0"/>
                <a:ea typeface="Circular Black" panose="02000A00000000000000" pitchFamily="2" charset="0"/>
                <a:cs typeface="Calibri Light" panose="020F0302020204030204" pitchFamily="34" charset="0"/>
              </a:rPr>
              <a:t>Construir a melhor plataforma comparativa de preços em programas de fidelidade</a:t>
            </a:r>
            <a:endParaRPr lang="pt-BR" b="1" spc="200" dirty="0">
              <a:solidFill>
                <a:srgbClr val="0AB2DD"/>
              </a:solidFill>
              <a:latin typeface="Calibri" panose="020F0502020204030204" pitchFamily="34" charset="0"/>
              <a:ea typeface="Circular Black" panose="02000A00000000000000" pitchFamily="2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7942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Processo Atual</a:t>
            </a:r>
            <a:endParaRPr lang="pt-BR" b="1" dirty="0"/>
          </a:p>
        </p:txBody>
      </p:sp>
      <p:sp>
        <p:nvSpPr>
          <p:cNvPr id="5" name="Retângulo 4"/>
          <p:cNvSpPr/>
          <p:nvPr/>
        </p:nvSpPr>
        <p:spPr>
          <a:xfrm>
            <a:off x="328748" y="2052311"/>
            <a:ext cx="11534503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Até final de toda 6°f, LTM recebe  ofertas dos parceiros Via Varejo (Casas Bahia, Ponto Frio e Extra) e </a:t>
            </a:r>
            <a:r>
              <a:rPr lang="pt-B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FastShop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Validamos essas ofertas para ver se são realmente promoções;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Comparar o 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preço do produto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em pontos e o CPP médio – do mesmo 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parceiro – em diferentes programas de fidelidade (como </a:t>
            </a:r>
            <a:r>
              <a:rPr lang="pt-B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Multiplus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Livelo, </a:t>
            </a:r>
            <a:r>
              <a:rPr lang="pt-B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Smiles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por </a:t>
            </a:r>
            <a:r>
              <a:rPr lang="pt-B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);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Enviar planilha com estudo para o Santander toda 2f até 12h.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99161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É realmente uma oferta?</a:t>
            </a:r>
            <a:endParaRPr lang="pt-BR" b="1" dirty="0"/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45136"/>
              </p:ext>
            </p:extLst>
          </p:nvPr>
        </p:nvGraphicFramePr>
        <p:xfrm>
          <a:off x="929640" y="2416616"/>
          <a:ext cx="10515599" cy="2923504"/>
        </p:xfrm>
        <a:graphic>
          <a:graphicData uri="http://schemas.openxmlformats.org/drawingml/2006/table">
            <a:tbl>
              <a:tblPr/>
              <a:tblGrid>
                <a:gridCol w="3251615">
                  <a:extLst>
                    <a:ext uri="{9D8B030D-6E8A-4147-A177-3AD203B41FA5}">
                      <a16:colId xmlns:a16="http://schemas.microsoft.com/office/drawing/2014/main" val="1842227755"/>
                    </a:ext>
                  </a:extLst>
                </a:gridCol>
                <a:gridCol w="944809">
                  <a:extLst>
                    <a:ext uri="{9D8B030D-6E8A-4147-A177-3AD203B41FA5}">
                      <a16:colId xmlns:a16="http://schemas.microsoft.com/office/drawing/2014/main" val="694630254"/>
                    </a:ext>
                  </a:extLst>
                </a:gridCol>
                <a:gridCol w="1374267">
                  <a:extLst>
                    <a:ext uri="{9D8B030D-6E8A-4147-A177-3AD203B41FA5}">
                      <a16:colId xmlns:a16="http://schemas.microsoft.com/office/drawing/2014/main" val="2562082529"/>
                    </a:ext>
                  </a:extLst>
                </a:gridCol>
                <a:gridCol w="1116592">
                  <a:extLst>
                    <a:ext uri="{9D8B030D-6E8A-4147-A177-3AD203B41FA5}">
                      <a16:colId xmlns:a16="http://schemas.microsoft.com/office/drawing/2014/main" val="2514808409"/>
                    </a:ext>
                  </a:extLst>
                </a:gridCol>
                <a:gridCol w="785296">
                  <a:extLst>
                    <a:ext uri="{9D8B030D-6E8A-4147-A177-3AD203B41FA5}">
                      <a16:colId xmlns:a16="http://schemas.microsoft.com/office/drawing/2014/main" val="3993933336"/>
                    </a:ext>
                  </a:extLst>
                </a:gridCol>
                <a:gridCol w="907998">
                  <a:extLst>
                    <a:ext uri="{9D8B030D-6E8A-4147-A177-3AD203B41FA5}">
                      <a16:colId xmlns:a16="http://schemas.microsoft.com/office/drawing/2014/main" val="3754394365"/>
                    </a:ext>
                  </a:extLst>
                </a:gridCol>
                <a:gridCol w="674863">
                  <a:extLst>
                    <a:ext uri="{9D8B030D-6E8A-4147-A177-3AD203B41FA5}">
                      <a16:colId xmlns:a16="http://schemas.microsoft.com/office/drawing/2014/main" val="3073675616"/>
                    </a:ext>
                  </a:extLst>
                </a:gridCol>
                <a:gridCol w="739526">
                  <a:extLst>
                    <a:ext uri="{9D8B030D-6E8A-4147-A177-3AD203B41FA5}">
                      <a16:colId xmlns:a16="http://schemas.microsoft.com/office/drawing/2014/main" val="98811546"/>
                    </a:ext>
                  </a:extLst>
                </a:gridCol>
                <a:gridCol w="720633">
                  <a:extLst>
                    <a:ext uri="{9D8B030D-6E8A-4147-A177-3AD203B41FA5}">
                      <a16:colId xmlns:a16="http://schemas.microsoft.com/office/drawing/2014/main" val="2021498167"/>
                    </a:ext>
                  </a:extLst>
                </a:gridCol>
              </a:tblGrid>
              <a:tr h="495104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203" marR="9203" marT="920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SKU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CATEGORIA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MARCA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PREÇO DE 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PREÇO FINAL 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PREÇO PONTO POR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DESCONTO 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BANDEIRA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255053"/>
                  </a:ext>
                </a:extLst>
              </a:tr>
              <a:tr h="333137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Conjunto De Copos Altos De Vidro </a:t>
                      </a:r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Lyor</a:t>
                      </a: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Square 300Ml 6Pcs 6266</a:t>
                      </a:r>
                    </a:p>
                  </a:txBody>
                  <a:tcPr marL="9203" marR="9203" marT="920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GRE23783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Utilidades Domésticas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LYOR DESIGN   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34,90 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28,90 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1.521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-17%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Brasil CT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365530"/>
                  </a:ext>
                </a:extLst>
              </a:tr>
              <a:tr h="333137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Chapinha | Prancha Mondial Chrome Pink P19 220°C Cerâmica e Tourmaline - Rosa</a:t>
                      </a:r>
                    </a:p>
                  </a:txBody>
                  <a:tcPr marL="9203" marR="9203" marT="920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12358760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Beleza &amp; Saúde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Mondial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99,90 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39,90 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2.100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Ponto Frio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003451"/>
                  </a:ext>
                </a:extLst>
              </a:tr>
              <a:tr h="174851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Colônia </a:t>
                      </a:r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Deo</a:t>
                      </a: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Parfum</a:t>
                      </a: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Avon </a:t>
                      </a:r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Femme</a:t>
                      </a: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50Ml</a:t>
                      </a:r>
                    </a:p>
                  </a:txBody>
                  <a:tcPr marL="9203" marR="9203" marT="920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AVN2883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Beleza &amp; Saúde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AVON   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87,00 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44,90 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2.363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-48%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Brasil CT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18640"/>
                  </a:ext>
                </a:extLst>
              </a:tr>
              <a:tr h="174851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Colônia Desodorante 300 Km/H 100Ml - Avon</a:t>
                      </a:r>
                    </a:p>
                  </a:txBody>
                  <a:tcPr marL="9203" marR="9203" marT="920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AVN2700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Beleza &amp; Saúde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AVON   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59,99 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49,90 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2.626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-17%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Brasil CT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290333"/>
                  </a:ext>
                </a:extLst>
              </a:tr>
              <a:tr h="333137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Chandon</a:t>
                      </a: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Reserve </a:t>
                      </a:r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Brut</a:t>
                      </a: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375 Ml</a:t>
                      </a:r>
                    </a:p>
                  </a:txBody>
                  <a:tcPr marL="9203" marR="9203" marT="920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GRE25150</a:t>
                      </a:r>
                    </a:p>
                  </a:txBody>
                  <a:tcPr marL="9203" marR="9203" marT="92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Vinhos - Especial Namorados</a:t>
                      </a:r>
                    </a:p>
                  </a:txBody>
                  <a:tcPr marL="9203" marR="9203" marT="920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MOET&amp;HENNESSY </a:t>
                      </a:r>
                    </a:p>
                  </a:txBody>
                  <a:tcPr marL="9203" marR="9203" marT="92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64,90 </a:t>
                      </a:r>
                    </a:p>
                  </a:txBody>
                  <a:tcPr marL="9203" marR="9203" marT="92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54,90 </a:t>
                      </a:r>
                    </a:p>
                  </a:txBody>
                  <a:tcPr marL="9203" marR="9203" marT="92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2.889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-15%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Brasil CT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397121"/>
                  </a:ext>
                </a:extLst>
              </a:tr>
              <a:tr h="174851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Maleta De Maquiagem Avon 130 Anos</a:t>
                      </a:r>
                    </a:p>
                  </a:txBody>
                  <a:tcPr marL="9203" marR="9203" marT="920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AVN3291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Beleza &amp; Saúde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AVON   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129,99 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59,99 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3.157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-54%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Brasil CT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804056"/>
                  </a:ext>
                </a:extLst>
              </a:tr>
              <a:tr h="174851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Chandon</a:t>
                      </a: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Passion</a:t>
                      </a: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Rose 750 Ml</a:t>
                      </a:r>
                    </a:p>
                  </a:txBody>
                  <a:tcPr marL="9203" marR="9203" marT="920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GRE23569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Vinhos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MOET&amp;HENNESSY  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98,90 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109,90 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5.784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Brasil CT</a:t>
                      </a:r>
                    </a:p>
                  </a:txBody>
                  <a:tcPr marL="9203" marR="9203" marT="92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71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6844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Comparativo do Produto nos Programas de Fidelidade</a:t>
            </a:r>
            <a:endParaRPr lang="pt-BR" b="1" dirty="0"/>
          </a:p>
        </p:txBody>
      </p:sp>
      <p:pic>
        <p:nvPicPr>
          <p:cNvPr id="8" name="Imagem 5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443" y="2273171"/>
            <a:ext cx="9475788" cy="3903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197032" y="6218184"/>
            <a:ext cx="10579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https://www.santanderesfera.com.br/produto/caixa-de-som-portatil-jbl-xtreme-com-conexao-bluetooth-a-prova-dagua-40w/1153675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400446" y="1644148"/>
            <a:ext cx="84865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Exemplo: 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Caixa de som portátil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jbl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xtreme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com conexão </a:t>
            </a:r>
            <a:r>
              <a:rPr lang="pt-BR" alt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bluetooth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à prova d’água – 40w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Código </a:t>
            </a:r>
            <a:r>
              <a:rPr lang="pt-BR" alt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Esfera: 11641417</a:t>
            </a:r>
            <a:endParaRPr lang="pt-BR" alt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7636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778723" y="1708260"/>
            <a:ext cx="10203184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Comparar o preço em pontos e o CPP médio – do mesmo parceiro;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Imagem 3" descr="image0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0" y="2781739"/>
            <a:ext cx="5428439" cy="3219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280030" y="2341522"/>
            <a:ext cx="8767638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SKU </a:t>
            </a:r>
            <a:r>
              <a:rPr lang="pt-B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Smiles</a:t>
            </a: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642" t="4375" r="3583" b="12767"/>
          <a:stretch/>
        </p:blipFill>
        <p:spPr>
          <a:xfrm>
            <a:off x="6096000" y="2791730"/>
            <a:ext cx="5543006" cy="2928333"/>
          </a:xfrm>
          <a:prstGeom prst="rect">
            <a:avLst/>
          </a:prstGeom>
        </p:spPr>
      </p:pic>
      <p:sp>
        <p:nvSpPr>
          <p:cNvPr id="8" name="Título 3"/>
          <p:cNvSpPr txBox="1">
            <a:spLocks/>
          </p:cNvSpPr>
          <p:nvPr/>
        </p:nvSpPr>
        <p:spPr>
          <a:xfrm>
            <a:off x="1569717" y="961604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-150">
                <a:solidFill>
                  <a:srgbClr val="263E8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t-BR" b="1" dirty="0" smtClean="0"/>
              <a:t>Comparativo do Produto nos Programas de Fidelidade</a:t>
            </a:r>
            <a:endParaRPr lang="pt-BR" b="1" dirty="0"/>
          </a:p>
        </p:txBody>
      </p:sp>
      <p:sp>
        <p:nvSpPr>
          <p:cNvPr id="9" name="Retângulo 8"/>
          <p:cNvSpPr/>
          <p:nvPr/>
        </p:nvSpPr>
        <p:spPr>
          <a:xfrm>
            <a:off x="166816" y="6333674"/>
            <a:ext cx="100135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hlinkClick r:id="rId4"/>
              </a:rPr>
              <a:t>https://www.shoppingsmiles.com.br/smiles/produto.jsf?f=3&amp;p=8096946_3&amp;n=Caixa+de+Som+Port%C3%A1til+JBL+Xtreme+com+Conex%C3%A3o+Bluetooth+%C3%A0+Prova+D%E2%80%99%C3%A1gua+%</a:t>
            </a:r>
            <a:r>
              <a:rPr lang="pt-BR" sz="1200" dirty="0" smtClean="0">
                <a:hlinkClick r:id="rId4"/>
              </a:rPr>
              <a:t>E2%80%93+40W</a:t>
            </a:r>
            <a:endParaRPr lang="pt-BR" sz="1200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600910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Processo Atual</a:t>
            </a:r>
            <a:endParaRPr lang="pt-BR" b="1" dirty="0"/>
          </a:p>
        </p:txBody>
      </p:sp>
      <p:sp>
        <p:nvSpPr>
          <p:cNvPr id="6" name="Retângulo 5"/>
          <p:cNvSpPr/>
          <p:nvPr/>
        </p:nvSpPr>
        <p:spPr>
          <a:xfrm>
            <a:off x="370523" y="2107968"/>
            <a:ext cx="8767638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SKU </a:t>
            </a:r>
            <a:r>
              <a:rPr lang="pt-B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Multiplus</a:t>
            </a: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074" name="Imagem 2" descr="image0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18" y="2461173"/>
            <a:ext cx="60293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6960" t="4553" r="3986" b="9554"/>
          <a:stretch/>
        </p:blipFill>
        <p:spPr>
          <a:xfrm>
            <a:off x="6340532" y="2461173"/>
            <a:ext cx="5595257" cy="303418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0" y="6048851"/>
            <a:ext cx="107161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hlinkClick r:id="rId4"/>
              </a:rPr>
              <a:t>https://www.pontosmultiplus.com.br/troque/casasbahia/produto/Caixa-de-Som-Portatil-JBL-Xtreme-com-Conexao-Bluetooth-a-Prova-D%E2%80%99agua-%E2%80%93-40W/_/</a:t>
            </a:r>
            <a:r>
              <a:rPr lang="pt-BR" sz="1200" dirty="0" smtClean="0">
                <a:hlinkClick r:id="rId4"/>
              </a:rPr>
              <a:t>CB8096946?categoryId</a:t>
            </a:r>
            <a:endParaRPr lang="pt-BR" sz="1200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09484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Planilha a ser preenchida</a:t>
            </a:r>
            <a:endParaRPr lang="pt-BR" b="1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978957"/>
              </p:ext>
            </p:extLst>
          </p:nvPr>
        </p:nvGraphicFramePr>
        <p:xfrm>
          <a:off x="315685" y="2489994"/>
          <a:ext cx="11584578" cy="1698896"/>
        </p:xfrm>
        <a:graphic>
          <a:graphicData uri="http://schemas.openxmlformats.org/drawingml/2006/table">
            <a:tbl>
              <a:tblPr/>
              <a:tblGrid>
                <a:gridCol w="2820181">
                  <a:extLst>
                    <a:ext uri="{9D8B030D-6E8A-4147-A177-3AD203B41FA5}">
                      <a16:colId xmlns:a16="http://schemas.microsoft.com/office/drawing/2014/main" val="1665204722"/>
                    </a:ext>
                  </a:extLst>
                </a:gridCol>
                <a:gridCol w="1456903">
                  <a:extLst>
                    <a:ext uri="{9D8B030D-6E8A-4147-A177-3AD203B41FA5}">
                      <a16:colId xmlns:a16="http://schemas.microsoft.com/office/drawing/2014/main" val="2139090855"/>
                    </a:ext>
                  </a:extLst>
                </a:gridCol>
                <a:gridCol w="879370">
                  <a:extLst>
                    <a:ext uri="{9D8B030D-6E8A-4147-A177-3AD203B41FA5}">
                      <a16:colId xmlns:a16="http://schemas.microsoft.com/office/drawing/2014/main" val="2304290740"/>
                    </a:ext>
                  </a:extLst>
                </a:gridCol>
                <a:gridCol w="1161383">
                  <a:extLst>
                    <a:ext uri="{9D8B030D-6E8A-4147-A177-3AD203B41FA5}">
                      <a16:colId xmlns:a16="http://schemas.microsoft.com/office/drawing/2014/main" val="1419218072"/>
                    </a:ext>
                  </a:extLst>
                </a:gridCol>
                <a:gridCol w="823773">
                  <a:extLst>
                    <a:ext uri="{9D8B030D-6E8A-4147-A177-3AD203B41FA5}">
                      <a16:colId xmlns:a16="http://schemas.microsoft.com/office/drawing/2014/main" val="3312182909"/>
                    </a:ext>
                  </a:extLst>
                </a:gridCol>
                <a:gridCol w="783258">
                  <a:extLst>
                    <a:ext uri="{9D8B030D-6E8A-4147-A177-3AD203B41FA5}">
                      <a16:colId xmlns:a16="http://schemas.microsoft.com/office/drawing/2014/main" val="3903190195"/>
                    </a:ext>
                  </a:extLst>
                </a:gridCol>
                <a:gridCol w="1032706">
                  <a:extLst>
                    <a:ext uri="{9D8B030D-6E8A-4147-A177-3AD203B41FA5}">
                      <a16:colId xmlns:a16="http://schemas.microsoft.com/office/drawing/2014/main" val="4084235730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317516561"/>
                    </a:ext>
                  </a:extLst>
                </a:gridCol>
                <a:gridCol w="1039843">
                  <a:extLst>
                    <a:ext uri="{9D8B030D-6E8A-4147-A177-3AD203B41FA5}">
                      <a16:colId xmlns:a16="http://schemas.microsoft.com/office/drawing/2014/main" val="2003014207"/>
                    </a:ext>
                  </a:extLst>
                </a:gridCol>
                <a:gridCol w="513170">
                  <a:extLst>
                    <a:ext uri="{9D8B030D-6E8A-4147-A177-3AD203B41FA5}">
                      <a16:colId xmlns:a16="http://schemas.microsoft.com/office/drawing/2014/main" val="2131230679"/>
                    </a:ext>
                  </a:extLst>
                </a:gridCol>
                <a:gridCol w="486162">
                  <a:extLst>
                    <a:ext uri="{9D8B030D-6E8A-4147-A177-3AD203B41FA5}">
                      <a16:colId xmlns:a16="http://schemas.microsoft.com/office/drawing/2014/main" val="1035218406"/>
                    </a:ext>
                  </a:extLst>
                </a:gridCol>
              </a:tblGrid>
              <a:tr h="356259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GIRO DE ESTOQUE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SKU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CATEGORIA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MARCA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PREÇO DE 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PREÇO FINAL 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PONTOS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PREÇOS CONFERÊNCIA 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DESCONTO 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BANDEIRA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380970"/>
                  </a:ext>
                </a:extLst>
              </a:tr>
              <a:tr h="12581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304790"/>
                  </a:ext>
                </a:extLst>
              </a:tr>
              <a:tr h="12581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105936"/>
                  </a:ext>
                </a:extLst>
              </a:tr>
              <a:tr h="12581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28342"/>
                  </a:ext>
                </a:extLst>
              </a:tr>
              <a:tr h="12581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85992"/>
                  </a:ext>
                </a:extLst>
              </a:tr>
              <a:tr h="12581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688621"/>
                  </a:ext>
                </a:extLst>
              </a:tr>
              <a:tr h="12581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74945"/>
                  </a:ext>
                </a:extLst>
              </a:tr>
              <a:tr h="12581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622" marR="6622" marT="6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188116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778723" y="1708260"/>
            <a:ext cx="10203184" cy="38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Enviamos a planilha preenchida com essa análise para o Santander toda 2f as 12h.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13997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"/>
          <p:cNvCxnSpPr/>
          <p:nvPr/>
        </p:nvCxnSpPr>
        <p:spPr>
          <a:xfrm>
            <a:off x="1790700" y="4182859"/>
            <a:ext cx="691243" cy="0"/>
          </a:xfrm>
          <a:prstGeom prst="line">
            <a:avLst/>
          </a:prstGeom>
          <a:ln w="25400">
            <a:solidFill>
              <a:srgbClr val="CCD4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92012" y="2908898"/>
            <a:ext cx="3424230" cy="104020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639679" y="2313861"/>
            <a:ext cx="68919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%  de buscas efetivas de produtos no mesmo parceiro;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Mapear o % de desconto do produto no mesmo parceiro em diferentes Programas de Fidelidade;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Encontrar Custo do Ponto dos Programas de Fidelidade</a:t>
            </a:r>
            <a:r>
              <a:rPr lang="pt-BR" sz="16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;</a:t>
            </a:r>
            <a:endParaRPr lang="pt-BR" sz="1600" dirty="0" smtClean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Destacar em qual Programa de Fidelidade está a melhor oferta do parceiro</a:t>
            </a:r>
            <a:r>
              <a:rPr lang="pt-BR" sz="16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Usabilidade;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676612" y="2855811"/>
            <a:ext cx="2221506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3600" b="1" spc="-150" dirty="0" smtClean="0">
                <a:solidFill>
                  <a:schemeClr val="bg1"/>
                </a:solidFill>
                <a:latin typeface="Calibri" panose="020F0502020204030204" pitchFamily="34" charset="0"/>
                <a:ea typeface="Circular Black" panose="02000A00000000000000" pitchFamily="2" charset="0"/>
              </a:rPr>
              <a:t>CRITÉRIOS </a:t>
            </a:r>
          </a:p>
          <a:p>
            <a:pPr>
              <a:lnSpc>
                <a:spcPct val="90000"/>
              </a:lnSpc>
            </a:pPr>
            <a:r>
              <a:rPr lang="pt-BR" sz="3600" b="1" spc="-150" dirty="0" smtClean="0">
                <a:solidFill>
                  <a:schemeClr val="bg1"/>
                </a:solidFill>
                <a:latin typeface="Calibri" panose="020F0502020204030204" pitchFamily="34" charset="0"/>
                <a:ea typeface="Circular Black" panose="02000A00000000000000" pitchFamily="2" charset="0"/>
              </a:rPr>
              <a:t>AVALIAÇÃO</a:t>
            </a:r>
            <a:endParaRPr lang="pt-BR" sz="3600" b="1" spc="-150" dirty="0">
              <a:solidFill>
                <a:schemeClr val="bg1"/>
              </a:solidFill>
              <a:latin typeface="Calibri" panose="020F0502020204030204" pitchFamily="34" charset="0"/>
              <a:ea typeface="Circular Black" panose="02000A00000000000000" pitchFamily="2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99" y="6488952"/>
            <a:ext cx="660400" cy="36904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401" y="6160064"/>
            <a:ext cx="942674" cy="3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9698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497</Words>
  <Application>Microsoft Office PowerPoint</Application>
  <PresentationFormat>Widescreen</PresentationFormat>
  <Paragraphs>198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Circular Black</vt:lpstr>
      <vt:lpstr>Circular Book</vt:lpstr>
      <vt:lpstr>Tema do Office</vt:lpstr>
      <vt:lpstr>Apresentação do PowerPoint</vt:lpstr>
      <vt:lpstr>Apresentação do PowerPoint</vt:lpstr>
      <vt:lpstr>Processo Atual</vt:lpstr>
      <vt:lpstr>É realmente uma oferta?</vt:lpstr>
      <vt:lpstr>Comparativo do Produto nos Programas de Fidelidade</vt:lpstr>
      <vt:lpstr>Apresentação do PowerPoint</vt:lpstr>
      <vt:lpstr>Processo Atual</vt:lpstr>
      <vt:lpstr>Planilha a ser preenchida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Utwari</dc:creator>
  <cp:lastModifiedBy>Priscila Silverio Ramos</cp:lastModifiedBy>
  <cp:revision>106</cp:revision>
  <dcterms:created xsi:type="dcterms:W3CDTF">2017-09-03T21:56:42Z</dcterms:created>
  <dcterms:modified xsi:type="dcterms:W3CDTF">2018-06-08T19:03:17Z</dcterms:modified>
</cp:coreProperties>
</file>